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98" r:id="rId2"/>
    <p:sldId id="281" r:id="rId3"/>
    <p:sldId id="258" r:id="rId4"/>
    <p:sldId id="280" r:id="rId5"/>
    <p:sldId id="260" r:id="rId6"/>
    <p:sldId id="273" r:id="rId7"/>
    <p:sldId id="274" r:id="rId8"/>
    <p:sldId id="301" r:id="rId9"/>
    <p:sldId id="262" r:id="rId10"/>
    <p:sldId id="277" r:id="rId11"/>
    <p:sldId id="291" r:id="rId12"/>
    <p:sldId id="269" r:id="rId13"/>
    <p:sldId id="287" r:id="rId14"/>
    <p:sldId id="288" r:id="rId15"/>
    <p:sldId id="283" r:id="rId16"/>
    <p:sldId id="284" r:id="rId17"/>
    <p:sldId id="285" r:id="rId18"/>
    <p:sldId id="286" r:id="rId19"/>
    <p:sldId id="296" r:id="rId20"/>
  </p:sldIdLst>
  <p:sldSz cx="9144000" cy="6858000" type="screen4x3"/>
  <p:notesSz cx="7086600" cy="108505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 autoAdjust="0"/>
    <p:restoredTop sz="94624" autoAdjust="0"/>
  </p:normalViewPr>
  <p:slideViewPr>
    <p:cSldViewPr>
      <p:cViewPr>
        <p:scale>
          <a:sx n="75" d="100"/>
          <a:sy n="75" d="100"/>
        </p:scale>
        <p:origin x="1128" y="-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70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542528"/>
          </a:xfrm>
          <a:prstGeom prst="rect">
            <a:avLst/>
          </a:prstGeom>
        </p:spPr>
        <p:txBody>
          <a:bodyPr vert="horz" lIns="102495" tIns="51248" rIns="102495" bIns="512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0" y="0"/>
            <a:ext cx="3070860" cy="542528"/>
          </a:xfrm>
          <a:prstGeom prst="rect">
            <a:avLst/>
          </a:prstGeom>
        </p:spPr>
        <p:txBody>
          <a:bodyPr vert="horz" lIns="102495" tIns="51248" rIns="102495" bIns="51248" rtlCol="0"/>
          <a:lstStyle>
            <a:lvl1pPr algn="r">
              <a:defRPr sz="1300"/>
            </a:lvl1pPr>
          </a:lstStyle>
          <a:p>
            <a:fld id="{DB209FD5-CE1C-4127-B03B-567F6E61DBF0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306152"/>
            <a:ext cx="3070860" cy="542528"/>
          </a:xfrm>
          <a:prstGeom prst="rect">
            <a:avLst/>
          </a:prstGeom>
        </p:spPr>
        <p:txBody>
          <a:bodyPr vert="horz" lIns="102495" tIns="51248" rIns="102495" bIns="512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0" y="10306152"/>
            <a:ext cx="3070860" cy="542528"/>
          </a:xfrm>
          <a:prstGeom prst="rect">
            <a:avLst/>
          </a:prstGeom>
        </p:spPr>
        <p:txBody>
          <a:bodyPr vert="horz" lIns="102495" tIns="51248" rIns="102495" bIns="51248" rtlCol="0" anchor="b"/>
          <a:lstStyle>
            <a:lvl1pPr algn="r">
              <a:defRPr sz="1300"/>
            </a:lvl1pPr>
          </a:lstStyle>
          <a:p>
            <a:fld id="{BF57B74E-24F1-46D2-98DC-15A4CDCF59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394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542528"/>
          </a:xfrm>
          <a:prstGeom prst="rect">
            <a:avLst/>
          </a:prstGeom>
        </p:spPr>
        <p:txBody>
          <a:bodyPr vert="horz" lIns="102495" tIns="51248" rIns="102495" bIns="5124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542528"/>
          </a:xfrm>
          <a:prstGeom prst="rect">
            <a:avLst/>
          </a:prstGeom>
        </p:spPr>
        <p:txBody>
          <a:bodyPr vert="horz" lIns="102495" tIns="51248" rIns="102495" bIns="51248" rtlCol="0"/>
          <a:lstStyle>
            <a:lvl1pPr algn="r">
              <a:defRPr sz="1300"/>
            </a:lvl1pPr>
          </a:lstStyle>
          <a:p>
            <a:fld id="{28CCE37C-5108-4E52-8E84-41DAC1F263B3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31850" y="814388"/>
            <a:ext cx="5422900" cy="40687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02495" tIns="51248" rIns="102495" bIns="5124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5154018"/>
            <a:ext cx="5669280" cy="4882753"/>
          </a:xfrm>
          <a:prstGeom prst="rect">
            <a:avLst/>
          </a:prstGeom>
        </p:spPr>
        <p:txBody>
          <a:bodyPr vert="horz" lIns="102495" tIns="51248" rIns="102495" bIns="5124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306152"/>
            <a:ext cx="3070860" cy="542528"/>
          </a:xfrm>
          <a:prstGeom prst="rect">
            <a:avLst/>
          </a:prstGeom>
        </p:spPr>
        <p:txBody>
          <a:bodyPr vert="horz" lIns="102495" tIns="51248" rIns="102495" bIns="5124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0" y="10306152"/>
            <a:ext cx="3070860" cy="542528"/>
          </a:xfrm>
          <a:prstGeom prst="rect">
            <a:avLst/>
          </a:prstGeom>
        </p:spPr>
        <p:txBody>
          <a:bodyPr vert="horz" lIns="102495" tIns="51248" rIns="102495" bIns="51248" rtlCol="0" anchor="b"/>
          <a:lstStyle>
            <a:lvl1pPr algn="r">
              <a:defRPr sz="1300"/>
            </a:lvl1pPr>
          </a:lstStyle>
          <a:p>
            <a:fld id="{66638B3D-1083-4C9F-82BA-5D8AFE79FC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30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C4DF33-1ED3-4AD9-86FF-3BB404731ECC}" type="slidenum">
              <a:rPr lang="en-US" smtClean="0"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5025" y="814388"/>
            <a:ext cx="5418138" cy="406558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4C38036-8CC0-4DB4-8AFD-55FBB49368F2}" type="datetime1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11/10/2022</a:t>
            </a:fld>
            <a:endParaRPr lang="en-US"/>
          </a:p>
        </p:txBody>
      </p:sp>
      <p:sp>
        <p:nvSpPr>
          <p:cNvPr id="993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340798-47E1-404E-9B52-24171724B19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/>
          </a:p>
        </p:txBody>
      </p:sp>
      <p:sp>
        <p:nvSpPr>
          <p:cNvPr id="1157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19282" indent="-315109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60433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64607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68780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72953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77127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81300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85474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38AD9B9-9BD2-42E1-BAC2-85DCA8EA10DE}" type="datetime1">
              <a:rPr lang="en-US" smtClean="0"/>
              <a:pPr eaLnBrk="1" hangingPunct="1"/>
              <a:t>11/10/2022</a:t>
            </a:fld>
            <a:endParaRPr lang="en-US"/>
          </a:p>
        </p:txBody>
      </p:sp>
      <p:sp>
        <p:nvSpPr>
          <p:cNvPr id="593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19282" indent="-315109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60433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64607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68780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72953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77127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81300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85474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F3AE7DC-B751-449D-8DFE-E8D1DA3EF541}" type="slidenum">
              <a:rPr lang="en-US" smtClean="0"/>
              <a:pPr eaLnBrk="1" hangingPunct="1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/>
          </a:p>
        </p:txBody>
      </p:sp>
      <p:sp>
        <p:nvSpPr>
          <p:cNvPr id="59396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19282" indent="-315109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60433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64607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68780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72953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77127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81300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85474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38AD9B9-9BD2-42E1-BAC2-85DCA8EA10DE}" type="datetime1">
              <a:rPr lang="en-US" smtClean="0"/>
              <a:pPr eaLnBrk="1" hangingPunct="1"/>
              <a:t>11/10/2022</a:t>
            </a:fld>
            <a:endParaRPr lang="en-US"/>
          </a:p>
        </p:txBody>
      </p:sp>
      <p:sp>
        <p:nvSpPr>
          <p:cNvPr id="593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19282" indent="-315109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60433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764607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268780" indent="-252087" defTabSz="1024102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772953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277127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781300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285474" indent="-252087" defTabSz="102410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F3AE7DC-B751-449D-8DFE-E8D1DA3EF541}" type="slidenum">
              <a:rPr lang="en-US" smtClean="0"/>
              <a:pPr eaLnBrk="1" hangingPunct="1"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43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8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00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13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9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01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24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0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11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522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375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6DD81-3CEB-4A43-A391-4B895DF4BE95}" type="datetimeFigureOut">
              <a:rPr lang="en-US" smtClean="0"/>
              <a:pPr/>
              <a:t>11/10/2022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5CC7A17-AE9B-44D5-A8E8-D7097B00A9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1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914400"/>
            <a:ext cx="6571343" cy="1049235"/>
          </a:xfrm>
        </p:spPr>
        <p:txBody>
          <a:bodyPr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+mn-lt"/>
                <a:cs typeface="+mn-cs"/>
              </a:rPr>
              <a:t>PERILAKU HIDUP BERSIH &amp; SEHAT</a:t>
            </a:r>
            <a:br>
              <a:rPr lang="en-US" sz="2800" b="1" dirty="0">
                <a:solidFill>
                  <a:srgbClr val="000000"/>
                </a:solidFill>
                <a:latin typeface="+mn-lt"/>
                <a:cs typeface="+mn-cs"/>
              </a:rPr>
            </a:br>
            <a:r>
              <a:rPr lang="en-US" sz="2800" b="1" dirty="0">
                <a:solidFill>
                  <a:srgbClr val="000000"/>
                </a:solidFill>
                <a:latin typeface="+mn-lt"/>
                <a:cs typeface="+mn-cs"/>
              </a:rPr>
              <a:t>(PHBS) DI RUMAH TANGGA</a:t>
            </a:r>
          </a:p>
        </p:txBody>
      </p:sp>
      <p:pic>
        <p:nvPicPr>
          <p:cNvPr id="5" name="Picture 2" descr="Gambar terkait"/>
          <p:cNvPicPr>
            <a:picLocks noChangeAspect="1" noChangeArrowheads="1"/>
          </p:cNvPicPr>
          <p:nvPr/>
        </p:nvPicPr>
        <p:blipFill>
          <a:blip r:embed="rId2"/>
          <a:srcRect l="4369" t="12222" r="8241"/>
          <a:stretch>
            <a:fillRect/>
          </a:stretch>
        </p:blipFill>
        <p:spPr bwMode="auto">
          <a:xfrm>
            <a:off x="1828800" y="1828800"/>
            <a:ext cx="6057900" cy="3988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8D4A53-D0BA-917B-AB2F-77B13E5C9B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3492" y1="40460" x2="13492" y2="40460"/>
                        <a14:foregroundMark x1="25624" y1="38430" x2="25624" y2="38430"/>
                        <a14:foregroundMark x1="34240" y1="34371" x2="34240" y2="34371"/>
                        <a14:foregroundMark x1="54649" y1="35724" x2="54649" y2="35724"/>
                        <a14:foregroundMark x1="87188" y1="42625" x2="87188" y2="42625"/>
                        <a14:foregroundMark x1="58107" y1="58999" x2="58107" y2="589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52400"/>
            <a:ext cx="2207427" cy="92476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381000"/>
            <a:ext cx="8229600" cy="990600"/>
          </a:xfrm>
        </p:spPr>
        <p:txBody>
          <a:bodyPr>
            <a:normAutofit/>
          </a:bodyPr>
          <a:lstStyle/>
          <a:p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Penyakit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Yang </a:t>
            </a:r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Bisa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Muncul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Akibat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Tidak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Ber</a:t>
            </a:r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-PHBS</a:t>
            </a:r>
            <a:endParaRPr lang="en-US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362200"/>
            <a:ext cx="8229600" cy="2819400"/>
          </a:xfrm>
        </p:spPr>
        <p:txBody>
          <a:bodyPr>
            <a:normAutofit/>
          </a:bodyPr>
          <a:lstStyle/>
          <a:p>
            <a:r>
              <a:rPr lang="en-US" b="1" dirty="0" err="1"/>
              <a:t>Demam</a:t>
            </a:r>
            <a:r>
              <a:rPr lang="en-US" b="1" dirty="0"/>
              <a:t> </a:t>
            </a:r>
            <a:r>
              <a:rPr lang="en-US" b="1" dirty="0" err="1"/>
              <a:t>Berdarah</a:t>
            </a:r>
            <a:r>
              <a:rPr lang="en-US" b="1" dirty="0"/>
              <a:t> (D</a:t>
            </a:r>
            <a:r>
              <a:rPr lang="id-ID" b="1" dirty="0"/>
              <a:t>BD</a:t>
            </a:r>
            <a:r>
              <a:rPr lang="en-US" b="1" dirty="0"/>
              <a:t>)</a:t>
            </a:r>
          </a:p>
          <a:p>
            <a:r>
              <a:rPr lang="en-US" b="1" dirty="0" err="1"/>
              <a:t>Infeksi</a:t>
            </a:r>
            <a:r>
              <a:rPr lang="en-US" b="1" dirty="0"/>
              <a:t> </a:t>
            </a:r>
            <a:r>
              <a:rPr lang="en-US" b="1" dirty="0" err="1"/>
              <a:t>Menular</a:t>
            </a:r>
            <a:r>
              <a:rPr lang="en-US" b="1" dirty="0"/>
              <a:t> </a:t>
            </a:r>
            <a:r>
              <a:rPr lang="en-US" b="1" dirty="0" err="1"/>
              <a:t>Seksual</a:t>
            </a:r>
            <a:endParaRPr lang="en-US" b="1" dirty="0"/>
          </a:p>
          <a:p>
            <a:r>
              <a:rPr lang="en-US" b="1" dirty="0"/>
              <a:t>Leptospirosis  (</a:t>
            </a:r>
            <a:r>
              <a:rPr lang="en-US" b="1" dirty="0" err="1"/>
              <a:t>Penyakit</a:t>
            </a:r>
            <a:r>
              <a:rPr lang="en-US" b="1" dirty="0"/>
              <a:t> </a:t>
            </a:r>
            <a:r>
              <a:rPr lang="en-US" b="1" dirty="0" err="1"/>
              <a:t>Tikus</a:t>
            </a:r>
            <a:r>
              <a:rPr lang="en-US" b="1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Hasil gambar untuk phbs rumah tangga pp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143000"/>
            <a:ext cx="4686300" cy="3514726"/>
          </a:xfrm>
          <a:prstGeom prst="rect">
            <a:avLst/>
          </a:prstGeom>
          <a:noFill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 l="8199" t="9375" r="36750" b="14583"/>
          <a:stretch>
            <a:fillRect/>
          </a:stretch>
        </p:blipFill>
        <p:spPr bwMode="auto">
          <a:xfrm>
            <a:off x="145511" y="0"/>
            <a:ext cx="88308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7200" y="0"/>
            <a:ext cx="3048000" cy="2438400"/>
          </a:xfrm>
          <a:prstGeom prst="rect">
            <a:avLst/>
          </a:prstGeom>
          <a:ln w="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5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PERILAKU INI YANG HARUS DIUBAH</a:t>
            </a:r>
          </a:p>
        </p:txBody>
      </p:sp>
      <p:pic>
        <p:nvPicPr>
          <p:cNvPr id="20485" name="Picture 5" descr="Gambar terkait"/>
          <p:cNvPicPr>
            <a:picLocks noChangeAspect="1" noChangeArrowheads="1"/>
          </p:cNvPicPr>
          <p:nvPr/>
        </p:nvPicPr>
        <p:blipFill>
          <a:blip r:embed="rId4"/>
          <a:srcRect r="39744"/>
          <a:stretch>
            <a:fillRect/>
          </a:stretch>
        </p:blipFill>
        <p:spPr bwMode="auto">
          <a:xfrm>
            <a:off x="3048000" y="2438400"/>
            <a:ext cx="2285566" cy="21336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9051"/>
            <a:ext cx="9144000" cy="6877051"/>
            <a:chOff x="0" y="-19051"/>
            <a:chExt cx="9144000" cy="6877051"/>
          </a:xfrm>
        </p:grpSpPr>
        <p:pic>
          <p:nvPicPr>
            <p:cNvPr id="15362" name="Picture 2" descr="Gambar terkai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-19051"/>
              <a:ext cx="9144000" cy="6858001"/>
            </a:xfrm>
            <a:prstGeom prst="rect">
              <a:avLst/>
            </a:prstGeom>
            <a:noFill/>
          </p:spPr>
        </p:pic>
        <p:pic>
          <p:nvPicPr>
            <p:cNvPr id="13316" name="Picture 4" descr="Hasil gambar untuk ORANG SAKIT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4188994"/>
              <a:ext cx="4191000" cy="26690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318" name="Picture 6" descr="Hasil gambar untuk DEMAM BERDARAH"/>
            <p:cNvPicPr>
              <a:picLocks noChangeAspect="1" noChangeArrowheads="1"/>
            </p:cNvPicPr>
            <p:nvPr/>
          </p:nvPicPr>
          <p:blipFill>
            <a:blip r:embed="rId4"/>
            <a:srcRect l="8065"/>
            <a:stretch>
              <a:fillRect/>
            </a:stretch>
          </p:blipFill>
          <p:spPr bwMode="auto">
            <a:xfrm>
              <a:off x="4724400" y="1371600"/>
              <a:ext cx="4114800" cy="2237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320" name="Picture 8" descr="Hasil gambar untuk DIAR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28600" y="1219200"/>
              <a:ext cx="4486141" cy="28956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322" name="Picture 10" descr="Hasil gambar untuk BAHAYA PENDERITA  MEROKOK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562600" y="3505200"/>
              <a:ext cx="2571387" cy="3352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7371"/>
            <a:ext cx="8229600" cy="990600"/>
          </a:xfrm>
        </p:spPr>
        <p:txBody>
          <a:bodyPr/>
          <a:lstStyle/>
          <a:p>
            <a:r>
              <a: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KALAU TIDAK…..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l="14861" t="25000" r="39068" b="1354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4861" t="26042" r="38873" b="14583"/>
          <a:stretch>
            <a:fillRect/>
          </a:stretch>
        </p:blipFill>
        <p:spPr bwMode="auto">
          <a:xfrm>
            <a:off x="-1" y="162228"/>
            <a:ext cx="9144001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 descr="Hasil gambar untuk CUCI TANGAN PAKAI SABU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419600"/>
            <a:ext cx="3657600" cy="2307768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 l="14861" t="25000" r="39458" b="1354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 l="14861" t="25000" r="39458" b="1354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/>
          <a:srcRect l="14861" t="26042" r="38873" b="13542"/>
          <a:stretch>
            <a:fillRect/>
          </a:stretch>
        </p:blipFill>
        <p:spPr bwMode="auto">
          <a:xfrm>
            <a:off x="14748" y="73740"/>
            <a:ext cx="913349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"/>
            <a:ext cx="9144000" cy="6858002"/>
            <a:chOff x="0" y="-2"/>
            <a:chExt cx="9144000" cy="6858002"/>
          </a:xfrm>
        </p:grpSpPr>
        <p:pic>
          <p:nvPicPr>
            <p:cNvPr id="9224" name="Picture 8" descr="Gambar terkai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-2"/>
              <a:ext cx="9144000" cy="6858002"/>
            </a:xfrm>
            <a:prstGeom prst="rect">
              <a:avLst/>
            </a:prstGeom>
            <a:noFill/>
          </p:spPr>
        </p:pic>
        <p:sp>
          <p:nvSpPr>
            <p:cNvPr id="4" name="Rectangle 3"/>
            <p:cNvSpPr/>
            <p:nvPr/>
          </p:nvSpPr>
          <p:spPr>
            <a:xfrm>
              <a:off x="177800" y="0"/>
              <a:ext cx="8839200" cy="12192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61950" y="159657"/>
              <a:ext cx="8470900" cy="89988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Verdana" pitchFamily="34" charset="0"/>
                </a:rPr>
                <a:t>BAGAIMANA CARA MENCUCI TANGAN YANG BENAR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0" y="1676400"/>
            <a:ext cx="8229600" cy="4495800"/>
          </a:xfrm>
        </p:spPr>
        <p:txBody>
          <a:bodyPr/>
          <a:lstStyle/>
          <a:p>
            <a:pPr marL="406400" indent="-406400"/>
            <a:r>
              <a:rPr lang="en-US" b="1" dirty="0" err="1"/>
              <a:t>Cuci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air </a:t>
            </a:r>
            <a:r>
              <a:rPr lang="en-US" b="1" dirty="0" err="1"/>
              <a:t>bersih</a:t>
            </a:r>
            <a:r>
              <a:rPr lang="en-US" b="1" dirty="0"/>
              <a:t> yang </a:t>
            </a:r>
            <a:r>
              <a:rPr lang="en-US" b="1" dirty="0" err="1"/>
              <a:t>mengalir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memakai</a:t>
            </a:r>
            <a:r>
              <a:rPr lang="en-US" b="1" dirty="0"/>
              <a:t> </a:t>
            </a:r>
            <a:r>
              <a:rPr lang="en-US" b="1" dirty="0" err="1"/>
              <a:t>sabun</a:t>
            </a:r>
            <a:endParaRPr lang="en-US" b="1" dirty="0"/>
          </a:p>
          <a:p>
            <a:pPr marL="406400" indent="-406400"/>
            <a:r>
              <a:rPr lang="en-US" b="1" dirty="0" err="1"/>
              <a:t>Bersihkan</a:t>
            </a:r>
            <a:r>
              <a:rPr lang="en-US" b="1" dirty="0"/>
              <a:t> </a:t>
            </a:r>
            <a:r>
              <a:rPr lang="en-US" b="1" dirty="0" err="1"/>
              <a:t>telapak</a:t>
            </a:r>
            <a:r>
              <a:rPr lang="en-US" b="1" dirty="0"/>
              <a:t>, </a:t>
            </a:r>
            <a:r>
              <a:rPr lang="en-US" b="1" dirty="0" err="1"/>
              <a:t>pergelangan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r>
              <a:rPr lang="en-US" b="1" dirty="0"/>
              <a:t>, </a:t>
            </a:r>
            <a:r>
              <a:rPr lang="en-US" b="1" dirty="0" err="1"/>
              <a:t>sela-sela</a:t>
            </a:r>
            <a:r>
              <a:rPr lang="en-US" b="1" dirty="0"/>
              <a:t> </a:t>
            </a:r>
            <a:r>
              <a:rPr lang="en-US" b="1" dirty="0" err="1"/>
              <a:t>jari</a:t>
            </a:r>
            <a:r>
              <a:rPr lang="en-US" b="1" dirty="0"/>
              <a:t> </a:t>
            </a:r>
            <a:r>
              <a:rPr lang="en-US" b="1" dirty="0" err="1"/>
              <a:t>panggung</a:t>
            </a:r>
            <a:r>
              <a:rPr lang="en-US" b="1" dirty="0"/>
              <a:t> </a:t>
            </a:r>
            <a:r>
              <a:rPr lang="en-US" b="1" dirty="0" err="1"/>
              <a:t>tangan</a:t>
            </a:r>
            <a:endParaRPr lang="en-US" b="1" dirty="0"/>
          </a:p>
          <a:p>
            <a:pPr marL="406400" indent="-406400"/>
            <a:r>
              <a:rPr lang="en-US" b="1" dirty="0" err="1"/>
              <a:t>Setelah</a:t>
            </a:r>
            <a:r>
              <a:rPr lang="en-US" b="1" dirty="0"/>
              <a:t> </a:t>
            </a:r>
            <a:r>
              <a:rPr lang="en-US" b="1" dirty="0" err="1"/>
              <a:t>itu</a:t>
            </a:r>
            <a:r>
              <a:rPr lang="en-US" b="1" dirty="0"/>
              <a:t> </a:t>
            </a:r>
            <a:r>
              <a:rPr lang="en-US" b="1" dirty="0" err="1"/>
              <a:t>keringkan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lap </a:t>
            </a:r>
            <a:r>
              <a:rPr lang="en-US" b="1" dirty="0" err="1"/>
              <a:t>bersih</a:t>
            </a:r>
            <a:endParaRPr lang="en-US" b="1" dirty="0"/>
          </a:p>
        </p:txBody>
      </p:sp>
      <p:sp>
        <p:nvSpPr>
          <p:cNvPr id="9218" name="AutoShape 2" descr="Gambar terkait"/>
          <p:cNvSpPr>
            <a:spLocks noChangeAspect="1" noChangeArrowheads="1"/>
          </p:cNvSpPr>
          <p:nvPr/>
        </p:nvSpPr>
        <p:spPr bwMode="auto">
          <a:xfrm>
            <a:off x="155575" y="-1684338"/>
            <a:ext cx="5448300" cy="35147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0" name="AutoShape 4" descr="Gambar terkait"/>
          <p:cNvSpPr>
            <a:spLocks noChangeAspect="1" noChangeArrowheads="1"/>
          </p:cNvSpPr>
          <p:nvPr/>
        </p:nvSpPr>
        <p:spPr bwMode="auto">
          <a:xfrm>
            <a:off x="155575" y="-1684338"/>
            <a:ext cx="5448300" cy="35147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22" name="AutoShape 6" descr="Gambar terkait"/>
          <p:cNvSpPr>
            <a:spLocks noChangeAspect="1" noChangeArrowheads="1"/>
          </p:cNvSpPr>
          <p:nvPr/>
        </p:nvSpPr>
        <p:spPr bwMode="auto">
          <a:xfrm>
            <a:off x="155575" y="-1684338"/>
            <a:ext cx="5448300" cy="35147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4"/>
          <p:cNvSpPr txBox="1">
            <a:spLocks noChangeArrowheads="1"/>
          </p:cNvSpPr>
          <p:nvPr/>
        </p:nvSpPr>
        <p:spPr bwMode="auto">
          <a:xfrm>
            <a:off x="3229781" y="2819281"/>
            <a:ext cx="3810000" cy="82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218" tIns="44108" rIns="88218" bIns="441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4800" b="1" dirty="0" err="1">
                <a:latin typeface="Adobe Caslon Pro"/>
              </a:rPr>
              <a:t>Terimakasih</a:t>
            </a:r>
            <a:endParaRPr lang="en-US" sz="4800" b="1" dirty="0">
              <a:latin typeface="Adobe Caslon Pro"/>
            </a:endParaRPr>
          </a:p>
        </p:txBody>
      </p:sp>
      <p:sp>
        <p:nvSpPr>
          <p:cNvPr id="27651" name="TextBox 5"/>
          <p:cNvSpPr txBox="1">
            <a:spLocks noChangeArrowheads="1"/>
          </p:cNvSpPr>
          <p:nvPr/>
        </p:nvSpPr>
        <p:spPr bwMode="auto">
          <a:xfrm>
            <a:off x="2675743" y="2057400"/>
            <a:ext cx="4918075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8218" tIns="44108" rIns="88218" bIns="4410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2300" b="1" dirty="0"/>
              <a:t>“</a:t>
            </a:r>
            <a:r>
              <a:rPr lang="en-US" sz="2300" b="1" dirty="0" err="1"/>
              <a:t>Sehat</a:t>
            </a:r>
            <a:r>
              <a:rPr lang="en-US" sz="2300" b="1" dirty="0"/>
              <a:t> </a:t>
            </a:r>
            <a:r>
              <a:rPr lang="en-US" sz="2300" b="1" dirty="0" err="1"/>
              <a:t>itu</a:t>
            </a:r>
            <a:r>
              <a:rPr lang="en-US" sz="2300" b="1" dirty="0"/>
              <a:t> Indah, </a:t>
            </a:r>
            <a:r>
              <a:rPr lang="en-US" sz="2300" b="1" dirty="0" err="1"/>
              <a:t>Sehat</a:t>
            </a:r>
            <a:r>
              <a:rPr lang="en-US" sz="2300" b="1" dirty="0"/>
              <a:t> </a:t>
            </a:r>
            <a:r>
              <a:rPr lang="en-US" sz="2300" b="1" dirty="0" err="1"/>
              <a:t>Itu</a:t>
            </a:r>
            <a:r>
              <a:rPr lang="en-US" sz="2300" b="1" dirty="0"/>
              <a:t> Gratis”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86" y="531377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>
                <a:latin typeface="Cooper Black" pitchFamily="18" charset="0"/>
              </a:rPr>
              <a:t>POSYANDU GERBANGMAS SIAGA </a:t>
            </a:r>
          </a:p>
          <a:p>
            <a:pPr algn="ctr"/>
            <a:r>
              <a:rPr lang="id-ID" sz="2000" dirty="0">
                <a:latin typeface="Cooper Black" pitchFamily="18" charset="0"/>
              </a:rPr>
              <a:t>DESA DAWUHAN LOR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F79E1-31DA-A946-4176-9612814D4A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3492" y1="40460" x2="13492" y2="40460"/>
                        <a14:foregroundMark x1="25624" y1="38430" x2="25624" y2="38430"/>
                        <a14:foregroundMark x1="34240" y1="34371" x2="34240" y2="34371"/>
                        <a14:foregroundMark x1="54649" y1="35724" x2="54649" y2="35724"/>
                        <a14:foregroundMark x1="87188" y1="42625" x2="87188" y2="42625"/>
                        <a14:foregroundMark x1="58107" y1="58999" x2="58107" y2="589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13832"/>
            <a:ext cx="2207427" cy="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0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788988" y="1827213"/>
            <a:ext cx="7745412" cy="4449762"/>
          </a:xfrm>
          <a:prstGeom prst="rect">
            <a:avLst/>
          </a:prstGeom>
          <a:solidFill>
            <a:srgbClr val="800000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>
                <a:solidFill>
                  <a:srgbClr val="FFCC00"/>
                </a:solidFill>
              </a:rPr>
              <a:t>UPAYA YANG DILAKUKAN </a:t>
            </a:r>
          </a:p>
          <a:p>
            <a:pPr algn="ctr"/>
            <a:r>
              <a:rPr lang="en-US" sz="2800" dirty="0">
                <a:solidFill>
                  <a:srgbClr val="FFCC00"/>
                </a:solidFill>
              </a:rPr>
              <a:t>UNTUK MEMBERDAYAKAN</a:t>
            </a:r>
          </a:p>
          <a:p>
            <a:pPr algn="ctr"/>
            <a:r>
              <a:rPr lang="en-US" sz="2800" dirty="0">
                <a:solidFill>
                  <a:srgbClr val="FFCC00"/>
                </a:solidFill>
              </a:rPr>
              <a:t>ANGGOTA RUMAH TANGGA</a:t>
            </a:r>
          </a:p>
          <a:p>
            <a:pPr algn="ctr"/>
            <a:r>
              <a:rPr lang="en-US" sz="2800" dirty="0">
                <a:solidFill>
                  <a:srgbClr val="FFCC00"/>
                </a:solidFill>
              </a:rPr>
              <a:t>AGAR TAHU, MAU DAN MAMPU</a:t>
            </a:r>
          </a:p>
          <a:p>
            <a:pPr algn="ctr"/>
            <a:r>
              <a:rPr lang="en-US" sz="2800" dirty="0">
                <a:solidFill>
                  <a:srgbClr val="FFCC00"/>
                </a:solidFill>
              </a:rPr>
              <a:t>MELAKSANAKAN PHBS SERTA</a:t>
            </a:r>
          </a:p>
          <a:p>
            <a:pPr algn="ctr"/>
            <a:r>
              <a:rPr lang="en-US" sz="2800" dirty="0">
                <a:solidFill>
                  <a:srgbClr val="FFCC00"/>
                </a:solidFill>
              </a:rPr>
              <a:t>BERPERAN AKTIF DLM KEGIATAN</a:t>
            </a:r>
          </a:p>
          <a:p>
            <a:pPr algn="ctr"/>
            <a:r>
              <a:rPr lang="en-US" sz="2800" dirty="0">
                <a:solidFill>
                  <a:srgbClr val="FFCC00"/>
                </a:solidFill>
              </a:rPr>
              <a:t>KESEHATAN DI MASYARAKAT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1905000" y="633413"/>
            <a:ext cx="6629400" cy="9540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+mn-lt"/>
                <a:cs typeface="+mn-cs"/>
              </a:rPr>
              <a:t>PERILAKU HIDUP BERSIH &amp; SEHAT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+mn-lt"/>
                <a:cs typeface="+mn-cs"/>
              </a:rPr>
              <a:t>(PHBS) DI RUMAH TANGGA</a:t>
            </a:r>
          </a:p>
        </p:txBody>
      </p:sp>
      <p:pic>
        <p:nvPicPr>
          <p:cNvPr id="8090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620713"/>
            <a:ext cx="1209675" cy="1193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2255" t="18750" r="19766" b="6250"/>
          <a:stretch>
            <a:fillRect/>
          </a:stretch>
        </p:blipFill>
        <p:spPr bwMode="auto">
          <a:xfrm>
            <a:off x="1116466" y="457200"/>
            <a:ext cx="7391401" cy="537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381000" y="914400"/>
            <a:ext cx="2667000" cy="639763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PHBS</a:t>
            </a:r>
          </a:p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BIDANG GIZI</a:t>
            </a:r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3124200" y="914400"/>
            <a:ext cx="2590800" cy="715963"/>
          </a:xfrm>
          <a:prstGeom prst="rect">
            <a:avLst/>
          </a:prstGeom>
          <a:solidFill>
            <a:srgbClr val="008000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400">
              <a:solidFill>
                <a:srgbClr val="FFFF00"/>
              </a:solidFill>
              <a:latin typeface="Arial Black" pitchFamily="34" charset="0"/>
            </a:endParaRPr>
          </a:p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PHBS BIDANG KIA</a:t>
            </a:r>
          </a:p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DAN KB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5791200" y="914400"/>
            <a:ext cx="2951163" cy="715963"/>
          </a:xfrm>
          <a:prstGeom prst="rect">
            <a:avLst/>
          </a:prstGeom>
          <a:solidFill>
            <a:srgbClr val="006699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PHBS BIDANG </a:t>
            </a:r>
          </a:p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KESEHATAN LINGKUNGAN</a:t>
            </a: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381000" y="3886200"/>
            <a:ext cx="2667000" cy="792163"/>
          </a:xfrm>
          <a:prstGeom prst="rect">
            <a:avLst/>
          </a:prstGeom>
          <a:solidFill>
            <a:srgbClr val="CC0099"/>
          </a:solidFill>
          <a:ln w="19050">
            <a:solidFill>
              <a:srgbClr val="99336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PHBS BIDANG </a:t>
            </a:r>
          </a:p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PEMELIHARAAN</a:t>
            </a:r>
          </a:p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 KESEHATAN</a:t>
            </a:r>
          </a:p>
        </p:txBody>
      </p:sp>
      <p:sp>
        <p:nvSpPr>
          <p:cNvPr id="222214" name="Rectangle 6"/>
          <p:cNvSpPr>
            <a:spLocks noChangeArrowheads="1"/>
          </p:cNvSpPr>
          <p:nvPr/>
        </p:nvSpPr>
        <p:spPr bwMode="auto">
          <a:xfrm>
            <a:off x="381000" y="1524000"/>
            <a:ext cx="2667000" cy="2286000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00"/>
                </a:solidFill>
                <a:latin typeface="Arial Black" pitchFamily="34" charset="0"/>
                <a:cs typeface="Arial" charset="0"/>
              </a:rPr>
              <a:t>MISAL: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- 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MAKAN DENGAN GIZI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SEIMBANG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MINUM TABLET BESI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SELAMA HAMIL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 MEMBERI BAYI ASI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EKSKLUSIF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 MENGONSUMSI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GARAM BERYODIUM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MEMBERI BAYI DAN BALITA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KAPSUL VITAMIN 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22215" name="Rectangle 7"/>
          <p:cNvSpPr>
            <a:spLocks noChangeArrowheads="1"/>
          </p:cNvSpPr>
          <p:nvPr/>
        </p:nvSpPr>
        <p:spPr bwMode="auto">
          <a:xfrm>
            <a:off x="3124200" y="1600200"/>
            <a:ext cx="2590800" cy="2209800"/>
          </a:xfrm>
          <a:prstGeom prst="rect">
            <a:avLst/>
          </a:prstGeom>
          <a:solidFill>
            <a:srgbClr val="008000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00"/>
                </a:solidFill>
                <a:latin typeface="Arial Black" pitchFamily="34" charset="0"/>
                <a:cs typeface="Arial" charset="0"/>
              </a:rPr>
              <a:t>MISAL: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MEMERIKSAKAN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KEHAMILAN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PERSALINAN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DITOLONG NAKES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MENIMBANG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BALITA SETIAP BULAN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MENGIMUNISASI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LENGKAP BAYI  </a:t>
            </a:r>
          </a:p>
        </p:txBody>
      </p:sp>
      <p:sp>
        <p:nvSpPr>
          <p:cNvPr id="222216" name="Rectangle 8"/>
          <p:cNvSpPr>
            <a:spLocks noChangeArrowheads="1"/>
          </p:cNvSpPr>
          <p:nvPr/>
        </p:nvSpPr>
        <p:spPr bwMode="auto">
          <a:xfrm>
            <a:off x="5791200" y="1600200"/>
            <a:ext cx="2951163" cy="2209800"/>
          </a:xfrm>
          <a:prstGeom prst="rect">
            <a:avLst/>
          </a:prstGeom>
          <a:solidFill>
            <a:srgbClr val="006699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00"/>
                </a:solidFill>
                <a:latin typeface="Arial Black" pitchFamily="34" charset="0"/>
                <a:cs typeface="Arial" charset="0"/>
              </a:rPr>
              <a:t>MISAL: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FFFF00"/>
              </a:solidFill>
              <a:latin typeface="Arial Black" pitchFamily="34" charset="0"/>
              <a:cs typeface="Arial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Arial" pitchFamily="34" charset="0"/>
              </a:rPr>
              <a:t>-M</a:t>
            </a: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ENGHUNI RUMAH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SEHAT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PUNYA PERSEDIAAN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AIR BERSIH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 BAB DI JAMBAN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 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CUCI TANGAN SETELAH BAB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 MEMBERANTAS JENTIK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 PUNYA TEMPAT SAMPAH</a:t>
            </a:r>
          </a:p>
        </p:txBody>
      </p:sp>
      <p:sp>
        <p:nvSpPr>
          <p:cNvPr id="222217" name="Rectangle 9"/>
          <p:cNvSpPr>
            <a:spLocks noChangeArrowheads="1"/>
          </p:cNvSpPr>
          <p:nvPr/>
        </p:nvSpPr>
        <p:spPr bwMode="auto">
          <a:xfrm>
            <a:off x="381000" y="4648200"/>
            <a:ext cx="2667000" cy="1981200"/>
          </a:xfrm>
          <a:prstGeom prst="rect">
            <a:avLst/>
          </a:prstGeom>
          <a:solidFill>
            <a:srgbClr val="CC0099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00"/>
                </a:solidFill>
                <a:latin typeface="Arial Black" pitchFamily="34" charset="0"/>
                <a:cs typeface="Arial" charset="0"/>
              </a:rPr>
              <a:t>MISAL: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latin typeface="Arial" pitchFamily="34" charset="0"/>
              </a:rPr>
              <a:t>- 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BAB DI JAMINAN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PEMELIHARAAN KESEHATAN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 AKTIF MENGURUS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UKBM/SEBAGAI KADER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- MEMANFAATKAN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PUSKESMAS/SARANA KES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222218" name="Rectangle 10"/>
          <p:cNvSpPr>
            <a:spLocks noChangeArrowheads="1"/>
          </p:cNvSpPr>
          <p:nvPr/>
        </p:nvSpPr>
        <p:spPr bwMode="auto">
          <a:xfrm>
            <a:off x="3200400" y="152400"/>
            <a:ext cx="2514600" cy="6096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Verdana" pitchFamily="34" charset="0"/>
                <a:cs typeface="Arial" charset="0"/>
              </a:rPr>
              <a:t>PHBS</a:t>
            </a:r>
          </a:p>
        </p:txBody>
      </p:sp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3124200" y="3886200"/>
            <a:ext cx="2590800" cy="762000"/>
          </a:xfrm>
          <a:prstGeom prst="rect">
            <a:avLst/>
          </a:prstGeom>
          <a:solidFill>
            <a:srgbClr val="996633"/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PHBS</a:t>
            </a:r>
          </a:p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BIDANG GAYA </a:t>
            </a:r>
          </a:p>
          <a:p>
            <a:pPr algn="ctr"/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HIDUP SEHAT</a:t>
            </a:r>
          </a:p>
        </p:txBody>
      </p:sp>
      <p:sp>
        <p:nvSpPr>
          <p:cNvPr id="222220" name="Rectangle 12"/>
          <p:cNvSpPr>
            <a:spLocks noChangeArrowheads="1"/>
          </p:cNvSpPr>
          <p:nvPr/>
        </p:nvSpPr>
        <p:spPr bwMode="auto">
          <a:xfrm>
            <a:off x="3124200" y="4648200"/>
            <a:ext cx="2590800" cy="1981200"/>
          </a:xfrm>
          <a:prstGeom prst="rect">
            <a:avLst/>
          </a:prstGeom>
          <a:solidFill>
            <a:srgbClr val="996633"/>
          </a:solidFill>
          <a:ln w="19050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00"/>
                </a:solidFill>
                <a:latin typeface="Arial Black" pitchFamily="34" charset="0"/>
                <a:cs typeface="Arial" charset="0"/>
              </a:rPr>
              <a:t>MISAL: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latin typeface="Arial Black" pitchFamily="34" charset="0"/>
                <a:cs typeface="Arial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cs typeface="Arial" charset="0"/>
              </a:rPr>
              <a:t>TIDAK MEROKOK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cs typeface="Arial" charset="0"/>
              </a:rPr>
              <a:t>DI DALAM RUMAH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cs typeface="Arial" charset="0"/>
              </a:rPr>
              <a:t>MELAKUKAN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cs typeface="Arial" charset="0"/>
              </a:rPr>
              <a:t>AKTIVITAS FISIK/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cs typeface="Arial" charset="0"/>
              </a:rPr>
              <a:t>OLAHRAGA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cs typeface="Arial" charset="0"/>
              </a:rPr>
              <a:t>MAKAN SAYUR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cs typeface="Arial" charset="0"/>
              </a:rPr>
              <a:t>DAN BUAH</a:t>
            </a:r>
          </a:p>
        </p:txBody>
      </p:sp>
      <p:sp>
        <p:nvSpPr>
          <p:cNvPr id="222221" name="Rectangle 13"/>
          <p:cNvSpPr>
            <a:spLocks noChangeArrowheads="1"/>
          </p:cNvSpPr>
          <p:nvPr/>
        </p:nvSpPr>
        <p:spPr bwMode="auto">
          <a:xfrm>
            <a:off x="5867400" y="4648200"/>
            <a:ext cx="2895600" cy="1981200"/>
          </a:xfrm>
          <a:prstGeom prst="rect">
            <a:avLst/>
          </a:prstGeom>
          <a:solidFill>
            <a:srgbClr val="333333"/>
          </a:solidFill>
          <a:ln w="1905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FF00"/>
                </a:solidFill>
                <a:latin typeface="Arial Black" pitchFamily="34" charset="0"/>
                <a:cs typeface="Arial" charset="0"/>
              </a:rPr>
              <a:t>MISAL: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MEMILIKI TANAMAN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OBAT KELUARGA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TIDAK MENGGUNAKAN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NAPZA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MINUM ORALIT JIKA DIARE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JAUHKAN ANAK DARI BAHAN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BERBAHAYA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200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78862" name="Rectangle 14"/>
          <p:cNvSpPr>
            <a:spLocks noChangeArrowheads="1"/>
          </p:cNvSpPr>
          <p:nvPr/>
        </p:nvSpPr>
        <p:spPr bwMode="auto">
          <a:xfrm>
            <a:off x="5867400" y="3886200"/>
            <a:ext cx="2895600" cy="762000"/>
          </a:xfrm>
          <a:prstGeom prst="rect">
            <a:avLst/>
          </a:prstGeom>
          <a:solidFill>
            <a:srgbClr val="33333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8863" name="Text Box 15"/>
          <p:cNvSpPr txBox="1">
            <a:spLocks noChangeArrowheads="1"/>
          </p:cNvSpPr>
          <p:nvPr/>
        </p:nvSpPr>
        <p:spPr bwMode="auto">
          <a:xfrm>
            <a:off x="6096000" y="4114800"/>
            <a:ext cx="2438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solidFill>
                  <a:srgbClr val="FFFF00"/>
                </a:solidFill>
                <a:latin typeface="Arial Black" pitchFamily="34" charset="0"/>
              </a:rPr>
              <a:t>PHBS BIDANG OBAT DAN FARMASI</a:t>
            </a:r>
          </a:p>
        </p:txBody>
      </p:sp>
      <p:sp>
        <p:nvSpPr>
          <p:cNvPr id="78864" name="Line 16"/>
          <p:cNvSpPr>
            <a:spLocks noChangeShapeType="1"/>
          </p:cNvSpPr>
          <p:nvPr/>
        </p:nvSpPr>
        <p:spPr bwMode="auto">
          <a:xfrm flipH="1">
            <a:off x="2209800" y="457200"/>
            <a:ext cx="914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8865" name="Line 17"/>
          <p:cNvSpPr>
            <a:spLocks noChangeShapeType="1"/>
          </p:cNvSpPr>
          <p:nvPr/>
        </p:nvSpPr>
        <p:spPr bwMode="auto">
          <a:xfrm>
            <a:off x="4419600" y="762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8866" name="Line 18"/>
          <p:cNvSpPr>
            <a:spLocks noChangeShapeType="1"/>
          </p:cNvSpPr>
          <p:nvPr/>
        </p:nvSpPr>
        <p:spPr bwMode="auto">
          <a:xfrm>
            <a:off x="5791200" y="457200"/>
            <a:ext cx="1219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8867" name="Line 19"/>
          <p:cNvSpPr>
            <a:spLocks noChangeShapeType="1"/>
          </p:cNvSpPr>
          <p:nvPr/>
        </p:nvSpPr>
        <p:spPr bwMode="auto">
          <a:xfrm>
            <a:off x="1828800" y="3810000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22255" t="57122" r="19766" b="6250"/>
          <a:stretch>
            <a:fillRect/>
          </a:stretch>
        </p:blipFill>
        <p:spPr bwMode="auto">
          <a:xfrm>
            <a:off x="0" y="2133600"/>
            <a:ext cx="9144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/>
          <a:srcRect l="22255" t="18750" r="20644" b="67297"/>
          <a:stretch/>
        </p:blipFill>
        <p:spPr bwMode="auto">
          <a:xfrm>
            <a:off x="66675" y="362857"/>
            <a:ext cx="887412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93700"/>
            <a:ext cx="9144000" cy="901700"/>
          </a:xfrm>
        </p:spPr>
        <p:txBody>
          <a:bodyPr anchor="ctr">
            <a:normAutofit fontScale="90000"/>
          </a:bodyPr>
          <a:lstStyle/>
          <a:p>
            <a:pPr algn="ctr" eaLnBrk="1" hangingPunct="1">
              <a:defRPr/>
            </a:pPr>
            <a:r>
              <a:rPr lang="en-US" sz="2200" b="1" i="1" dirty="0">
                <a:latin typeface="Verdana" pitchFamily="34" charset="0"/>
              </a:rPr>
              <a:t> </a:t>
            </a:r>
            <a:r>
              <a:rPr lang="en-US" sz="36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MANFAAT PHBS </a:t>
            </a:r>
            <a:br>
              <a:rPr lang="en-US" sz="36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sz="36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DI RUMAH TANGGA</a:t>
            </a:r>
            <a:r>
              <a:rPr lang="en-US" sz="3600" b="1" i="1" dirty="0">
                <a:latin typeface="Verdana" pitchFamily="34" charset="0"/>
              </a:rPr>
              <a:t> </a:t>
            </a: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76400"/>
            <a:ext cx="8229600" cy="40386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pPr algn="ctr" eaLnBrk="1" hangingPunct="1">
              <a:defRPr/>
            </a:pPr>
            <a:endParaRPr lang="en-US" sz="2400" dirty="0">
              <a:latin typeface="Verdana" pitchFamily="34" charset="0"/>
            </a:endParaRPr>
          </a:p>
          <a:p>
            <a:pPr algn="ctr" eaLnBrk="1" hangingPunct="1">
              <a:defRPr/>
            </a:pPr>
            <a:r>
              <a:rPr lang="en-US" sz="2400" dirty="0" err="1">
                <a:latin typeface="Verdana" pitchFamily="34" charset="0"/>
              </a:rPr>
              <a:t>Setiap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anggota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keluarga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meningkat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kesehatannya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dan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tidak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mudah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sakit</a:t>
            </a:r>
            <a:r>
              <a:rPr lang="en-US" sz="2400" dirty="0">
                <a:latin typeface="Verdana" pitchFamily="34" charset="0"/>
              </a:rPr>
              <a:t>.</a:t>
            </a:r>
          </a:p>
          <a:p>
            <a:pPr algn="ctr" eaLnBrk="1" hangingPunct="1">
              <a:defRPr/>
            </a:pPr>
            <a:r>
              <a:rPr lang="en-US" sz="2400" dirty="0" err="1">
                <a:latin typeface="Verdana" pitchFamily="34" charset="0"/>
              </a:rPr>
              <a:t>Anak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tumbuh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sehat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dan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cerdas</a:t>
            </a:r>
            <a:endParaRPr lang="en-US" sz="2400" b="1" dirty="0">
              <a:solidFill>
                <a:srgbClr val="C00000"/>
              </a:solidFill>
              <a:latin typeface="Verdana" pitchFamily="34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Produktivitas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kerja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anggota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keluarga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meningkat</a:t>
            </a:r>
            <a:endParaRPr lang="en-US" sz="2400" dirty="0">
              <a:latin typeface="Verdana" pitchFamily="34" charset="0"/>
            </a:endParaRPr>
          </a:p>
          <a:p>
            <a:pPr algn="ctr" eaLnBrk="1" hangingPunct="1">
              <a:defRPr/>
            </a:pP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Pengeluaran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Verdana" pitchFamily="34" charset="0"/>
              </a:rPr>
              <a:t>biaya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rumah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tangga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dapat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difokuskan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untuk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pemenuhan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gizi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keluarga</a:t>
            </a:r>
            <a:r>
              <a:rPr lang="en-US" sz="2400" dirty="0">
                <a:latin typeface="Verdana" pitchFamily="34" charset="0"/>
              </a:rPr>
              <a:t>, </a:t>
            </a:r>
            <a:r>
              <a:rPr lang="en-US" sz="2400" dirty="0" err="1">
                <a:latin typeface="Verdana" pitchFamily="34" charset="0"/>
              </a:rPr>
              <a:t>pendidikan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dan</a:t>
            </a:r>
            <a:r>
              <a:rPr lang="en-US" sz="2400" dirty="0">
                <a:latin typeface="Verdana" pitchFamily="34" charset="0"/>
              </a:rPr>
              <a:t>  modal </a:t>
            </a:r>
            <a:r>
              <a:rPr lang="en-US" sz="2400" dirty="0" err="1">
                <a:latin typeface="Verdana" pitchFamily="34" charset="0"/>
              </a:rPr>
              <a:t>usaha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untuk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peningkatan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pendapatan</a:t>
            </a:r>
            <a:r>
              <a:rPr lang="en-US" sz="2400" dirty="0">
                <a:latin typeface="Verdana" pitchFamily="34" charset="0"/>
              </a:rPr>
              <a:t> </a:t>
            </a:r>
            <a:r>
              <a:rPr lang="en-US" sz="2400" dirty="0" err="1">
                <a:latin typeface="Verdana" pitchFamily="34" charset="0"/>
              </a:rPr>
              <a:t>keluarga</a:t>
            </a:r>
            <a:endParaRPr lang="en-US" sz="24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77859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93700"/>
            <a:ext cx="9144000" cy="977900"/>
          </a:xfrm>
        </p:spPr>
        <p:txBody>
          <a:bodyPr anchor="ctr">
            <a:normAutofit fontScale="90000"/>
          </a:bodyPr>
          <a:lstStyle/>
          <a:p>
            <a:pPr algn="ctr" eaLnBrk="1" hangingPunct="1">
              <a:defRPr/>
            </a:pPr>
            <a:r>
              <a:rPr lang="en-US" sz="2200" i="1" dirty="0">
                <a:latin typeface="Verdana" pitchFamily="34" charset="0"/>
              </a:rPr>
              <a:t> </a:t>
            </a:r>
            <a:r>
              <a:rPr lang="en-US" sz="36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MANFAAT PHBS </a:t>
            </a:r>
            <a:br>
              <a:rPr lang="en-US" sz="36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</a:br>
            <a:r>
              <a:rPr lang="en-US" sz="3600" b="1" i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Verdana" pitchFamily="34" charset="0"/>
              </a:rPr>
              <a:t>DI MASYARAKAT</a:t>
            </a:r>
            <a:endParaRPr lang="en-US" sz="3600" b="1" i="1" dirty="0">
              <a:latin typeface="Verdana" pitchFamily="34" charset="0"/>
            </a:endParaRPr>
          </a:p>
        </p:txBody>
      </p:sp>
      <p:sp>
        <p:nvSpPr>
          <p:cNvPr id="180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524000"/>
            <a:ext cx="8229600" cy="4648200"/>
          </a:xfr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fontAlgn="base">
              <a:buNone/>
            </a:pPr>
            <a:endParaRPr lang="en-US" sz="2400" dirty="0"/>
          </a:p>
          <a:p>
            <a:pPr lvl="0" fontAlgn="base"/>
            <a:r>
              <a:rPr lang="en-GB" sz="2500" dirty="0" err="1"/>
              <a:t>Masyarakat</a:t>
            </a:r>
            <a:r>
              <a:rPr lang="en-GB" sz="2500" dirty="0"/>
              <a:t> </a:t>
            </a:r>
            <a:r>
              <a:rPr lang="en-GB" sz="2500" dirty="0" err="1"/>
              <a:t>mampu</a:t>
            </a:r>
            <a:r>
              <a:rPr lang="en-GB" sz="2500" dirty="0"/>
              <a:t> </a:t>
            </a:r>
            <a:r>
              <a:rPr lang="en-GB" sz="2500" dirty="0" err="1"/>
              <a:t>mengupayakan</a:t>
            </a:r>
            <a:r>
              <a:rPr lang="en-GB" sz="2500" dirty="0"/>
              <a:t> </a:t>
            </a:r>
            <a:r>
              <a:rPr lang="en-GB" sz="2500" dirty="0" err="1"/>
              <a:t>lingkungan</a:t>
            </a:r>
            <a:r>
              <a:rPr lang="en-GB" sz="2500" dirty="0"/>
              <a:t> </a:t>
            </a:r>
            <a:r>
              <a:rPr lang="en-GB" sz="2500" dirty="0" err="1"/>
              <a:t>sehat</a:t>
            </a:r>
            <a:r>
              <a:rPr lang="en-GB" sz="2500" dirty="0"/>
              <a:t>.</a:t>
            </a:r>
            <a:endParaRPr lang="en-US" sz="2500" dirty="0"/>
          </a:p>
          <a:p>
            <a:pPr lvl="0" fontAlgn="base"/>
            <a:r>
              <a:rPr lang="en-GB" sz="2500" dirty="0" err="1"/>
              <a:t>Masyarakat</a:t>
            </a:r>
            <a:r>
              <a:rPr lang="en-GB" sz="2500" dirty="0"/>
              <a:t> </a:t>
            </a:r>
            <a:r>
              <a:rPr lang="en-GB" sz="2500" dirty="0" err="1"/>
              <a:t>mampu</a:t>
            </a:r>
            <a:r>
              <a:rPr lang="en-GB" sz="2500" dirty="0"/>
              <a:t> </a:t>
            </a:r>
            <a:r>
              <a:rPr lang="en-GB" sz="2500" dirty="0" err="1"/>
              <a:t>mencegah</a:t>
            </a:r>
            <a:r>
              <a:rPr lang="en-GB" sz="2500" dirty="0"/>
              <a:t> </a:t>
            </a:r>
            <a:r>
              <a:rPr lang="en-GB" sz="2500" dirty="0" err="1"/>
              <a:t>dan</a:t>
            </a:r>
            <a:r>
              <a:rPr lang="en-GB" sz="2500" dirty="0"/>
              <a:t> </a:t>
            </a:r>
            <a:r>
              <a:rPr lang="en-GB" sz="2500" dirty="0" err="1"/>
              <a:t>menanggulangi</a:t>
            </a:r>
            <a:r>
              <a:rPr lang="en-GB" sz="2500" dirty="0"/>
              <a:t> </a:t>
            </a:r>
            <a:r>
              <a:rPr lang="en-GB" sz="2500" dirty="0" err="1"/>
              <a:t>masalah</a:t>
            </a:r>
            <a:r>
              <a:rPr lang="en-GB" sz="2500" dirty="0"/>
              <a:t> –</a:t>
            </a:r>
            <a:r>
              <a:rPr lang="en-GB" sz="2500" dirty="0" err="1"/>
              <a:t>masalah</a:t>
            </a:r>
            <a:r>
              <a:rPr lang="en-GB" sz="2500" dirty="0"/>
              <a:t> </a:t>
            </a:r>
            <a:r>
              <a:rPr lang="en-GB" sz="2500" dirty="0" err="1"/>
              <a:t>kesehatan</a:t>
            </a:r>
            <a:r>
              <a:rPr lang="en-GB" sz="2500" dirty="0"/>
              <a:t>.</a:t>
            </a:r>
            <a:endParaRPr lang="en-US" sz="2500" dirty="0"/>
          </a:p>
          <a:p>
            <a:pPr lvl="0" fontAlgn="base"/>
            <a:r>
              <a:rPr lang="en-GB" sz="2500" dirty="0" err="1"/>
              <a:t>Masyarakat</a:t>
            </a:r>
            <a:r>
              <a:rPr lang="en-GB" sz="2500" dirty="0"/>
              <a:t> </a:t>
            </a:r>
            <a:r>
              <a:rPr lang="en-GB" sz="2500" dirty="0" err="1"/>
              <a:t>memanfaatkan</a:t>
            </a:r>
            <a:r>
              <a:rPr lang="en-GB" sz="2500" dirty="0"/>
              <a:t> </a:t>
            </a:r>
            <a:r>
              <a:rPr lang="en-GB" sz="2500" dirty="0" err="1"/>
              <a:t>pelayanan</a:t>
            </a:r>
            <a:r>
              <a:rPr lang="en-GB" sz="2500" dirty="0"/>
              <a:t> </a:t>
            </a:r>
            <a:r>
              <a:rPr lang="en-GB" sz="2500" dirty="0" err="1"/>
              <a:t>kesehatan</a:t>
            </a:r>
            <a:r>
              <a:rPr lang="en-GB" sz="2500" dirty="0"/>
              <a:t> yang </a:t>
            </a:r>
            <a:r>
              <a:rPr lang="en-GB" sz="2500" dirty="0" err="1"/>
              <a:t>ada</a:t>
            </a:r>
            <a:r>
              <a:rPr lang="en-GB" sz="2500" dirty="0"/>
              <a:t>.</a:t>
            </a:r>
            <a:endParaRPr lang="en-US" sz="2500" dirty="0"/>
          </a:p>
          <a:p>
            <a:pPr lvl="0" fontAlgn="base"/>
            <a:r>
              <a:rPr lang="en-GB" sz="2500" dirty="0" err="1"/>
              <a:t>Masyarakat</a:t>
            </a:r>
            <a:r>
              <a:rPr lang="en-GB" sz="2500" dirty="0"/>
              <a:t> </a:t>
            </a:r>
            <a:r>
              <a:rPr lang="en-GB" sz="2500" dirty="0" err="1"/>
              <a:t>mampu</a:t>
            </a:r>
            <a:r>
              <a:rPr lang="en-GB" sz="2500" dirty="0"/>
              <a:t> </a:t>
            </a:r>
            <a:r>
              <a:rPr lang="en-GB" sz="2500" dirty="0" err="1"/>
              <a:t>mengembangkan</a:t>
            </a:r>
            <a:r>
              <a:rPr lang="en-GB" sz="2500" dirty="0"/>
              <a:t> </a:t>
            </a:r>
            <a:r>
              <a:rPr lang="en-GB" sz="2500" dirty="0" err="1"/>
              <a:t>Upaya</a:t>
            </a:r>
            <a:r>
              <a:rPr lang="en-GB" sz="2500" dirty="0"/>
              <a:t>  </a:t>
            </a:r>
            <a:r>
              <a:rPr lang="en-GB" sz="2500" dirty="0" err="1"/>
              <a:t>Kesehatan</a:t>
            </a:r>
            <a:r>
              <a:rPr lang="en-GB" sz="2500" dirty="0"/>
              <a:t> </a:t>
            </a:r>
            <a:r>
              <a:rPr lang="en-GB" sz="2500" dirty="0" err="1"/>
              <a:t>Bersumber</a:t>
            </a:r>
            <a:r>
              <a:rPr lang="en-GB" sz="2500" dirty="0"/>
              <a:t> </a:t>
            </a:r>
            <a:r>
              <a:rPr lang="en-GB" sz="2500" dirty="0" err="1"/>
              <a:t>Masyarakat</a:t>
            </a:r>
            <a:r>
              <a:rPr lang="en-GB" sz="2500" dirty="0"/>
              <a:t> (UKBM) </a:t>
            </a:r>
            <a:r>
              <a:rPr lang="en-GB" sz="2500" dirty="0" err="1"/>
              <a:t>seperti</a:t>
            </a:r>
            <a:r>
              <a:rPr lang="en-GB" sz="2500" dirty="0"/>
              <a:t> </a:t>
            </a:r>
            <a:r>
              <a:rPr lang="en-GB" sz="2500" dirty="0" err="1"/>
              <a:t>Posyandu</a:t>
            </a:r>
            <a:r>
              <a:rPr lang="en-GB" sz="2500" dirty="0"/>
              <a:t>, </a:t>
            </a:r>
            <a:r>
              <a:rPr lang="en-GB" sz="2500" dirty="0" err="1"/>
              <a:t>tabungan</a:t>
            </a:r>
            <a:r>
              <a:rPr lang="en-GB" sz="2500" dirty="0"/>
              <a:t> </a:t>
            </a:r>
            <a:r>
              <a:rPr lang="en-GB" sz="2500" dirty="0" err="1"/>
              <a:t>ibu</a:t>
            </a:r>
            <a:r>
              <a:rPr lang="en-GB" sz="2500" dirty="0"/>
              <a:t> </a:t>
            </a:r>
            <a:r>
              <a:rPr lang="en-GB" sz="2500" dirty="0" err="1"/>
              <a:t>bersalin</a:t>
            </a:r>
            <a:r>
              <a:rPr lang="en-GB" sz="2500" dirty="0"/>
              <a:t>, </a:t>
            </a:r>
            <a:r>
              <a:rPr lang="en-GB" sz="2500" dirty="0" err="1"/>
              <a:t>arisan</a:t>
            </a:r>
            <a:r>
              <a:rPr lang="en-GB" sz="2500" dirty="0"/>
              <a:t> </a:t>
            </a:r>
            <a:r>
              <a:rPr lang="en-GB" sz="2500" dirty="0" err="1"/>
              <a:t>jamban</a:t>
            </a:r>
            <a:r>
              <a:rPr lang="en-GB" sz="2500" dirty="0"/>
              <a:t>, </a:t>
            </a:r>
            <a:r>
              <a:rPr lang="en-GB" sz="2500" dirty="0" err="1"/>
              <a:t>ambulans</a:t>
            </a:r>
            <a:r>
              <a:rPr lang="en-GB" sz="2500" dirty="0"/>
              <a:t> </a:t>
            </a:r>
            <a:r>
              <a:rPr lang="en-GB" sz="2500" dirty="0" err="1"/>
              <a:t>desa</a:t>
            </a:r>
            <a:r>
              <a:rPr lang="en-GB" sz="2500" dirty="0"/>
              <a:t> </a:t>
            </a:r>
            <a:r>
              <a:rPr lang="en-GB" sz="2500" dirty="0" err="1"/>
              <a:t>dan</a:t>
            </a:r>
            <a:r>
              <a:rPr lang="en-GB" sz="2500" dirty="0"/>
              <a:t> lain-lain.</a:t>
            </a:r>
            <a:endParaRPr lang="en-US" sz="2500" dirty="0"/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  <a:p>
            <a:pPr eaLnBrk="1" hangingPunct="1">
              <a:defRPr/>
            </a:pPr>
            <a:endParaRPr lang="en-US" sz="21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9635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990600"/>
          </a:xfrm>
        </p:spPr>
        <p:txBody>
          <a:bodyPr>
            <a:noAutofit/>
          </a:bodyPr>
          <a:lstStyle/>
          <a:p>
            <a:r>
              <a:rPr lang="en-US" sz="3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PERANAN TP PKK DALAM PEMBINAAN PHBS DI RUMAH TANGGA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381000" y="1636486"/>
            <a:ext cx="8545282" cy="5143500"/>
            <a:chOff x="381000" y="1636486"/>
            <a:chExt cx="8545282" cy="5143500"/>
          </a:xfrm>
        </p:grpSpPr>
        <p:sp>
          <p:nvSpPr>
            <p:cNvPr id="4" name="Rounded Rectangle 3"/>
            <p:cNvSpPr/>
            <p:nvPr/>
          </p:nvSpPr>
          <p:spPr>
            <a:xfrm>
              <a:off x="381000" y="1752600"/>
              <a:ext cx="2819400" cy="1371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1. ADVOKASI CAMAT, LURAH/KADES, TOMA, TOGA PEMBINAAN PHBS RT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81000" y="3539671"/>
              <a:ext cx="2819400" cy="11430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2. SOSIALISASI PHBS RT DI DESA/KEL DAN KLP PKK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81000" y="5334000"/>
              <a:ext cx="2819400" cy="11430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3. PENYULUHAN PHBS SCR INDIVIDU &amp; KELOMPOK / KLGA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810000" y="3058886"/>
              <a:ext cx="1905000" cy="23622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 PENGGERAK PKK KECAMATAN, DESA/ KELURAHAN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13709" y="1636486"/>
              <a:ext cx="2598053" cy="1371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PENGEMBANGAN LANGKAH 2</a:t>
              </a:r>
            </a:p>
            <a:p>
              <a:pPr algn="ctr"/>
              <a:r>
                <a:rPr lang="en-US" dirty="0"/>
                <a:t>INOVATIF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49999" y="3124200"/>
              <a:ext cx="2561764" cy="1371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4. MENYUSUN</a:t>
              </a:r>
            </a:p>
            <a:p>
              <a:pPr algn="ctr"/>
              <a:r>
                <a:rPr lang="en-US" dirty="0"/>
                <a:t>RENCANA</a:t>
              </a:r>
            </a:p>
            <a:p>
              <a:pPr algn="ctr"/>
              <a:r>
                <a:rPr lang="en-US" dirty="0"/>
                <a:t>PELAKSANAAN &amp;  PENILAIAN PHBS</a:t>
              </a:r>
            </a:p>
            <a:p>
              <a:pPr algn="ctr"/>
              <a:r>
                <a:rPr lang="en-US" dirty="0"/>
                <a:t>DI DESA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349998" y="4646386"/>
              <a:ext cx="2576284" cy="213360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5. MEMANTAU KEMAJUAN RUMAH TANGGA SEHAT DI DESA DAN RT MELALUI PENCATATAN PKK TIAP TAHUN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715000" y="2133600"/>
              <a:ext cx="457200" cy="874486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5867400" y="3962400"/>
              <a:ext cx="30480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 flipV="1">
              <a:off x="5715000" y="5446486"/>
              <a:ext cx="457200" cy="53340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3352800" y="4111171"/>
              <a:ext cx="361950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3352800" y="2322286"/>
              <a:ext cx="457200" cy="57331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467100" y="5446486"/>
              <a:ext cx="495300" cy="649514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9434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1669" t="17708" r="20351" b="6250"/>
          <a:stretch>
            <a:fillRect/>
          </a:stretch>
        </p:blipFill>
        <p:spPr bwMode="auto">
          <a:xfrm>
            <a:off x="114300" y="76200"/>
            <a:ext cx="8887216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396</TotalTime>
  <Words>476</Words>
  <Application>Microsoft Office PowerPoint</Application>
  <PresentationFormat>On-screen Show (4:3)</PresentationFormat>
  <Paragraphs>131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Adobe Caslon Pro</vt:lpstr>
      <vt:lpstr>Arial</vt:lpstr>
      <vt:lpstr>Arial Black</vt:lpstr>
      <vt:lpstr>Calibri</vt:lpstr>
      <vt:lpstr>Cooper Black</vt:lpstr>
      <vt:lpstr>Gill Sans MT</vt:lpstr>
      <vt:lpstr>Times New Roman</vt:lpstr>
      <vt:lpstr>Verdana</vt:lpstr>
      <vt:lpstr>Gallery</vt:lpstr>
      <vt:lpstr>PERILAKU HIDUP BERSIH &amp; SEHAT (PHBS) DI RUMAH TANGGA</vt:lpstr>
      <vt:lpstr>PowerPoint Presentation</vt:lpstr>
      <vt:lpstr>PowerPoint Presentation</vt:lpstr>
      <vt:lpstr>PowerPoint Presentation</vt:lpstr>
      <vt:lpstr>PowerPoint Presentation</vt:lpstr>
      <vt:lpstr> MANFAAT PHBS  DI RUMAH TANGGA </vt:lpstr>
      <vt:lpstr> MANFAAT PHBS  DI MASYARAKAT</vt:lpstr>
      <vt:lpstr>PERANAN TP PKK DALAM PEMBINAAN PHBS DI RUMAH TANGGA</vt:lpstr>
      <vt:lpstr>PowerPoint Presentation</vt:lpstr>
      <vt:lpstr>Penyakit Yang Bisa Muncul Akibat Tidak Ber-PHBS</vt:lpstr>
      <vt:lpstr>PowerPoint Presentation</vt:lpstr>
      <vt:lpstr>KALAU TIDAK…..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 Bantul</dc:creator>
  <cp:lastModifiedBy>Syahrul Hasbi</cp:lastModifiedBy>
  <cp:revision>33</cp:revision>
  <dcterms:created xsi:type="dcterms:W3CDTF">2018-07-27T04:00:23Z</dcterms:created>
  <dcterms:modified xsi:type="dcterms:W3CDTF">2022-11-10T11:59:07Z</dcterms:modified>
</cp:coreProperties>
</file>